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Garet" charset="1" panose="00000000000000000000"/>
      <p:regular r:id="rId39"/>
    </p:embeddedFont>
    <p:embeddedFont>
      <p:font typeface="Poppins Bold" charset="1" panose="00000800000000000000"/>
      <p:regular r:id="rId40"/>
    </p:embeddedFont>
    <p:embeddedFont>
      <p:font typeface="Poppins" charset="1" panose="00000500000000000000"/>
      <p:regular r:id="rId41"/>
    </p:embeddedFont>
    <p:embeddedFont>
      <p:font typeface="Garet Bold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938430" y="-1959905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18037604" y="0"/>
                </a:moveTo>
                <a:lnTo>
                  <a:pt x="0" y="0"/>
                </a:lnTo>
                <a:lnTo>
                  <a:pt x="0" y="5764517"/>
                </a:lnTo>
                <a:lnTo>
                  <a:pt x="18037604" y="5764517"/>
                </a:lnTo>
                <a:lnTo>
                  <a:pt x="1803760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374553">
            <a:off x="-3009618" y="5893516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11894220" y="0"/>
                </a:moveTo>
                <a:lnTo>
                  <a:pt x="0" y="0"/>
                </a:lnTo>
                <a:lnTo>
                  <a:pt x="0" y="5734006"/>
                </a:lnTo>
                <a:lnTo>
                  <a:pt x="11894220" y="5734006"/>
                </a:lnTo>
                <a:lnTo>
                  <a:pt x="1189422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0792" y="2844192"/>
            <a:ext cx="9081636" cy="190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2"/>
              </a:lnSpc>
            </a:pPr>
            <a:r>
              <a:rPr lang="en-US" sz="13896" spc="-87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DrugDev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50113" y="7095834"/>
            <a:ext cx="4909187" cy="229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27"/>
              </a:lnSpc>
            </a:pPr>
            <a:r>
              <a:rPr lang="en-US" sz="323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Members</a:t>
            </a:r>
          </a:p>
          <a:p>
            <a:pPr algn="r">
              <a:lnSpc>
                <a:spcPts val="4527"/>
              </a:lnSpc>
            </a:pPr>
            <a:r>
              <a:rPr lang="en-US" sz="32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Affan Khan 22i-1215</a:t>
            </a:r>
          </a:p>
          <a:p>
            <a:pPr algn="r">
              <a:lnSpc>
                <a:spcPts val="4527"/>
              </a:lnSpc>
            </a:pPr>
            <a:r>
              <a:rPr lang="en-US" sz="32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Abdul Wasay 22i-947</a:t>
            </a:r>
          </a:p>
          <a:p>
            <a:pPr algn="r">
              <a:lnSpc>
                <a:spcPts val="4527"/>
              </a:lnSpc>
            </a:pPr>
            <a:r>
              <a:rPr lang="en-US" sz="32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Abdul Majeed 22i-1216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0792" y="4841067"/>
            <a:ext cx="16125048" cy="89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spc="-4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New Product Development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19241" y="6171751"/>
            <a:ext cx="16808701" cy="5371781"/>
          </a:xfrm>
          <a:custGeom>
            <a:avLst/>
            <a:gdLst/>
            <a:ahLst/>
            <a:cxnLst/>
            <a:rect r="r" b="b" t="t" l="l"/>
            <a:pathLst>
              <a:path h="5371781" w="16808701">
                <a:moveTo>
                  <a:pt x="0" y="0"/>
                </a:moveTo>
                <a:lnTo>
                  <a:pt x="16808701" y="0"/>
                </a:lnTo>
                <a:lnTo>
                  <a:pt x="16808701" y="5371780"/>
                </a:lnTo>
                <a:lnTo>
                  <a:pt x="0" y="537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7780" y="509885"/>
            <a:ext cx="5043639" cy="4841893"/>
          </a:xfrm>
          <a:custGeom>
            <a:avLst/>
            <a:gdLst/>
            <a:ahLst/>
            <a:cxnLst/>
            <a:rect r="r" b="b" t="t" l="l"/>
            <a:pathLst>
              <a:path h="4841893" w="5043639">
                <a:moveTo>
                  <a:pt x="0" y="0"/>
                </a:moveTo>
                <a:lnTo>
                  <a:pt x="5043639" y="0"/>
                </a:lnTo>
                <a:lnTo>
                  <a:pt x="5043639" y="4841893"/>
                </a:lnTo>
                <a:lnTo>
                  <a:pt x="0" y="484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5083" y="509885"/>
            <a:ext cx="6394485" cy="4596036"/>
          </a:xfrm>
          <a:custGeom>
            <a:avLst/>
            <a:gdLst/>
            <a:ahLst/>
            <a:cxnLst/>
            <a:rect r="r" b="b" t="t" l="l"/>
            <a:pathLst>
              <a:path h="4596036" w="6394485">
                <a:moveTo>
                  <a:pt x="0" y="0"/>
                </a:moveTo>
                <a:lnTo>
                  <a:pt x="6394486" y="0"/>
                </a:lnTo>
                <a:lnTo>
                  <a:pt x="6394486" y="4596036"/>
                </a:lnTo>
                <a:lnTo>
                  <a:pt x="0" y="459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1827" y="5351778"/>
            <a:ext cx="6560998" cy="4486082"/>
          </a:xfrm>
          <a:custGeom>
            <a:avLst/>
            <a:gdLst/>
            <a:ahLst/>
            <a:cxnLst/>
            <a:rect r="r" b="b" t="t" l="l"/>
            <a:pathLst>
              <a:path h="4486082" w="6560998">
                <a:moveTo>
                  <a:pt x="0" y="0"/>
                </a:moveTo>
                <a:lnTo>
                  <a:pt x="6560998" y="0"/>
                </a:lnTo>
                <a:lnTo>
                  <a:pt x="6560998" y="4486082"/>
                </a:lnTo>
                <a:lnTo>
                  <a:pt x="0" y="4486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4727" y="5788095"/>
            <a:ext cx="7159780" cy="4027376"/>
          </a:xfrm>
          <a:custGeom>
            <a:avLst/>
            <a:gdLst/>
            <a:ahLst/>
            <a:cxnLst/>
            <a:rect r="r" b="b" t="t" l="l"/>
            <a:pathLst>
              <a:path h="4027376" w="7159780">
                <a:moveTo>
                  <a:pt x="0" y="0"/>
                </a:moveTo>
                <a:lnTo>
                  <a:pt x="7159781" y="0"/>
                </a:lnTo>
                <a:lnTo>
                  <a:pt x="7159781" y="4027376"/>
                </a:lnTo>
                <a:lnTo>
                  <a:pt x="0" y="4027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504222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7"/>
                </a:lnTo>
                <a:lnTo>
                  <a:pt x="0" y="576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1238" y="5326261"/>
            <a:ext cx="5863083" cy="4609849"/>
          </a:xfrm>
          <a:custGeom>
            <a:avLst/>
            <a:gdLst/>
            <a:ahLst/>
            <a:cxnLst/>
            <a:rect r="r" b="b" t="t" l="l"/>
            <a:pathLst>
              <a:path h="4609849" w="5863083">
                <a:moveTo>
                  <a:pt x="0" y="0"/>
                </a:moveTo>
                <a:lnTo>
                  <a:pt x="5863083" y="0"/>
                </a:lnTo>
                <a:lnTo>
                  <a:pt x="5863083" y="4609849"/>
                </a:lnTo>
                <a:lnTo>
                  <a:pt x="0" y="460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6288" y="600290"/>
            <a:ext cx="6211794" cy="4099784"/>
          </a:xfrm>
          <a:custGeom>
            <a:avLst/>
            <a:gdLst/>
            <a:ahLst/>
            <a:cxnLst/>
            <a:rect r="r" b="b" t="t" l="l"/>
            <a:pathLst>
              <a:path h="4099784" w="6211794">
                <a:moveTo>
                  <a:pt x="0" y="0"/>
                </a:moveTo>
                <a:lnTo>
                  <a:pt x="6211793" y="0"/>
                </a:lnTo>
                <a:lnTo>
                  <a:pt x="6211793" y="4099784"/>
                </a:lnTo>
                <a:lnTo>
                  <a:pt x="0" y="4099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61238" y="1028700"/>
            <a:ext cx="5863083" cy="3862306"/>
          </a:xfrm>
          <a:custGeom>
            <a:avLst/>
            <a:gdLst/>
            <a:ahLst/>
            <a:cxnLst/>
            <a:rect r="r" b="b" t="t" l="l"/>
            <a:pathLst>
              <a:path h="3862306" w="5863083">
                <a:moveTo>
                  <a:pt x="0" y="0"/>
                </a:moveTo>
                <a:lnTo>
                  <a:pt x="5863083" y="0"/>
                </a:lnTo>
                <a:lnTo>
                  <a:pt x="5863083" y="3862306"/>
                </a:lnTo>
                <a:lnTo>
                  <a:pt x="0" y="386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76288" y="5143500"/>
            <a:ext cx="6189655" cy="4750560"/>
          </a:xfrm>
          <a:custGeom>
            <a:avLst/>
            <a:gdLst/>
            <a:ahLst/>
            <a:cxnLst/>
            <a:rect r="r" b="b" t="t" l="l"/>
            <a:pathLst>
              <a:path h="4750560" w="6189655">
                <a:moveTo>
                  <a:pt x="0" y="0"/>
                </a:moveTo>
                <a:lnTo>
                  <a:pt x="6189654" y="0"/>
                </a:lnTo>
                <a:lnTo>
                  <a:pt x="6189654" y="4750560"/>
                </a:lnTo>
                <a:lnTo>
                  <a:pt x="0" y="4750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504222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7"/>
                </a:lnTo>
                <a:lnTo>
                  <a:pt x="0" y="576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5433" y="3855084"/>
            <a:ext cx="9677133" cy="12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500" spc="-5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UI of DrugDev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21850" y="1028700"/>
            <a:ext cx="11844300" cy="8276204"/>
          </a:xfrm>
          <a:custGeom>
            <a:avLst/>
            <a:gdLst/>
            <a:ahLst/>
            <a:cxnLst/>
            <a:rect r="r" b="b" t="t" l="l"/>
            <a:pathLst>
              <a:path h="8276204" w="11844300">
                <a:moveTo>
                  <a:pt x="0" y="0"/>
                </a:moveTo>
                <a:lnTo>
                  <a:pt x="11844300" y="0"/>
                </a:lnTo>
                <a:lnTo>
                  <a:pt x="11844300" y="8276204"/>
                </a:lnTo>
                <a:lnTo>
                  <a:pt x="0" y="827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7069" y="1028700"/>
            <a:ext cx="11629069" cy="8125812"/>
          </a:xfrm>
          <a:custGeom>
            <a:avLst/>
            <a:gdLst/>
            <a:ahLst/>
            <a:cxnLst/>
            <a:rect r="r" b="b" t="t" l="l"/>
            <a:pathLst>
              <a:path h="8125812" w="11629069">
                <a:moveTo>
                  <a:pt x="0" y="0"/>
                </a:moveTo>
                <a:lnTo>
                  <a:pt x="11629069" y="0"/>
                </a:lnTo>
                <a:lnTo>
                  <a:pt x="11629069" y="8125812"/>
                </a:lnTo>
                <a:lnTo>
                  <a:pt x="0" y="812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5695" y="931222"/>
            <a:ext cx="12056610" cy="8424556"/>
          </a:xfrm>
          <a:custGeom>
            <a:avLst/>
            <a:gdLst/>
            <a:ahLst/>
            <a:cxnLst/>
            <a:rect r="r" b="b" t="t" l="l"/>
            <a:pathLst>
              <a:path h="8424556" w="12056610">
                <a:moveTo>
                  <a:pt x="0" y="0"/>
                </a:moveTo>
                <a:lnTo>
                  <a:pt x="12056610" y="0"/>
                </a:lnTo>
                <a:lnTo>
                  <a:pt x="12056610" y="8424556"/>
                </a:lnTo>
                <a:lnTo>
                  <a:pt x="0" y="8424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1963" y="1135979"/>
            <a:ext cx="11624073" cy="8122321"/>
          </a:xfrm>
          <a:custGeom>
            <a:avLst/>
            <a:gdLst/>
            <a:ahLst/>
            <a:cxnLst/>
            <a:rect r="r" b="b" t="t" l="l"/>
            <a:pathLst>
              <a:path h="8122321" w="11624073">
                <a:moveTo>
                  <a:pt x="0" y="0"/>
                </a:moveTo>
                <a:lnTo>
                  <a:pt x="11624074" y="0"/>
                </a:lnTo>
                <a:lnTo>
                  <a:pt x="11624074" y="8122321"/>
                </a:lnTo>
                <a:lnTo>
                  <a:pt x="0" y="812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4736" y="685989"/>
            <a:ext cx="12758529" cy="8915022"/>
          </a:xfrm>
          <a:custGeom>
            <a:avLst/>
            <a:gdLst/>
            <a:ahLst/>
            <a:cxnLst/>
            <a:rect r="r" b="b" t="t" l="l"/>
            <a:pathLst>
              <a:path h="8915022" w="12758529">
                <a:moveTo>
                  <a:pt x="0" y="0"/>
                </a:moveTo>
                <a:lnTo>
                  <a:pt x="12758528" y="0"/>
                </a:lnTo>
                <a:lnTo>
                  <a:pt x="12758528" y="8915022"/>
                </a:lnTo>
                <a:lnTo>
                  <a:pt x="0" y="8915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1735" y="1028700"/>
            <a:ext cx="12104530" cy="8458040"/>
          </a:xfrm>
          <a:custGeom>
            <a:avLst/>
            <a:gdLst/>
            <a:ahLst/>
            <a:cxnLst/>
            <a:rect r="r" b="b" t="t" l="l"/>
            <a:pathLst>
              <a:path h="8458040" w="12104530">
                <a:moveTo>
                  <a:pt x="0" y="0"/>
                </a:moveTo>
                <a:lnTo>
                  <a:pt x="12104530" y="0"/>
                </a:lnTo>
                <a:lnTo>
                  <a:pt x="12104530" y="8458040"/>
                </a:lnTo>
                <a:lnTo>
                  <a:pt x="0" y="8458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7640" y="1028700"/>
            <a:ext cx="11792721" cy="8240164"/>
          </a:xfrm>
          <a:custGeom>
            <a:avLst/>
            <a:gdLst/>
            <a:ahLst/>
            <a:cxnLst/>
            <a:rect r="r" b="b" t="t" l="l"/>
            <a:pathLst>
              <a:path h="8240164" w="11792721">
                <a:moveTo>
                  <a:pt x="0" y="0"/>
                </a:moveTo>
                <a:lnTo>
                  <a:pt x="11792720" y="0"/>
                </a:lnTo>
                <a:lnTo>
                  <a:pt x="11792720" y="8240164"/>
                </a:lnTo>
                <a:lnTo>
                  <a:pt x="0" y="824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33824" y="-1664092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08900" y="-1160002"/>
            <a:ext cx="4300800" cy="4377405"/>
          </a:xfrm>
          <a:custGeom>
            <a:avLst/>
            <a:gdLst/>
            <a:ahLst/>
            <a:cxnLst/>
            <a:rect r="r" b="b" t="t" l="l"/>
            <a:pathLst>
              <a:path h="4377405" w="4300800">
                <a:moveTo>
                  <a:pt x="0" y="0"/>
                </a:moveTo>
                <a:lnTo>
                  <a:pt x="4300800" y="0"/>
                </a:lnTo>
                <a:lnTo>
                  <a:pt x="4300800" y="4377404"/>
                </a:lnTo>
                <a:lnTo>
                  <a:pt x="0" y="437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1152525"/>
            <a:ext cx="9081636" cy="11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5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Project Overview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15717"/>
            <a:ext cx="16362568" cy="65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digitize and centralize drug development processes in the pharmaceutical industry.</a:t>
            </a:r>
          </a:p>
          <a:p>
            <a:pPr algn="l">
              <a:lnSpc>
                <a:spcPts val="3274"/>
              </a:lnSpc>
            </a:pPr>
          </a:p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Features: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Automated workflows for research, trials, approvals, and compliance.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monitoring of drug development progress.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Integration of regulatory requirements to ensure compliance.</a:t>
            </a:r>
          </a:p>
          <a:p>
            <a:pPr algn="l">
              <a:lnSpc>
                <a:spcPts val="3274"/>
              </a:lnSpc>
            </a:pPr>
          </a:p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Goals: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Streamline operations and reduce manual errors.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Minimize the time required to develop and approve new drugs.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collaboration among researchers, regulators, and manufacturers.</a:t>
            </a:r>
          </a:p>
          <a:p>
            <a:pPr algn="l">
              <a:lnSpc>
                <a:spcPts val="3274"/>
              </a:lnSpc>
            </a:pPr>
          </a:p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Users:</a:t>
            </a:r>
          </a:p>
          <a:p>
            <a:pPr algn="l" marL="539748" indent="-269874" lvl="1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Pharmaceutical companies, regulatory authorities, and research organizations.</a:t>
            </a:r>
          </a:p>
          <a:p>
            <a:pPr algn="l">
              <a:lnSpc>
                <a:spcPts val="327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9398" y="654310"/>
            <a:ext cx="12849203" cy="8978381"/>
          </a:xfrm>
          <a:custGeom>
            <a:avLst/>
            <a:gdLst/>
            <a:ahLst/>
            <a:cxnLst/>
            <a:rect r="r" b="b" t="t" l="l"/>
            <a:pathLst>
              <a:path h="8978381" w="12849203">
                <a:moveTo>
                  <a:pt x="0" y="0"/>
                </a:moveTo>
                <a:lnTo>
                  <a:pt x="12849204" y="0"/>
                </a:lnTo>
                <a:lnTo>
                  <a:pt x="12849204" y="8978380"/>
                </a:lnTo>
                <a:lnTo>
                  <a:pt x="0" y="8978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5170" y="833010"/>
            <a:ext cx="12057660" cy="8425290"/>
          </a:xfrm>
          <a:custGeom>
            <a:avLst/>
            <a:gdLst/>
            <a:ahLst/>
            <a:cxnLst/>
            <a:rect r="r" b="b" t="t" l="l"/>
            <a:pathLst>
              <a:path h="8425290" w="12057660">
                <a:moveTo>
                  <a:pt x="0" y="0"/>
                </a:moveTo>
                <a:lnTo>
                  <a:pt x="12057660" y="0"/>
                </a:lnTo>
                <a:lnTo>
                  <a:pt x="12057660" y="8425290"/>
                </a:lnTo>
                <a:lnTo>
                  <a:pt x="0" y="8425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8458" y="514350"/>
            <a:ext cx="13249803" cy="9258300"/>
          </a:xfrm>
          <a:custGeom>
            <a:avLst/>
            <a:gdLst/>
            <a:ahLst/>
            <a:cxnLst/>
            <a:rect r="r" b="b" t="t" l="l"/>
            <a:pathLst>
              <a:path h="9258300" w="13249803">
                <a:moveTo>
                  <a:pt x="0" y="0"/>
                </a:moveTo>
                <a:lnTo>
                  <a:pt x="13249803" y="0"/>
                </a:lnTo>
                <a:lnTo>
                  <a:pt x="1324980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7343" y="3653091"/>
            <a:ext cx="24135397" cy="7713271"/>
          </a:xfrm>
          <a:custGeom>
            <a:avLst/>
            <a:gdLst/>
            <a:ahLst/>
            <a:cxnLst/>
            <a:rect r="r" b="b" t="t" l="l"/>
            <a:pathLst>
              <a:path h="7713271" w="24135397">
                <a:moveTo>
                  <a:pt x="0" y="0"/>
                </a:moveTo>
                <a:lnTo>
                  <a:pt x="24135397" y="0"/>
                </a:lnTo>
                <a:lnTo>
                  <a:pt x="24135397" y="7713270"/>
                </a:lnTo>
                <a:lnTo>
                  <a:pt x="0" y="771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6412" y="333876"/>
            <a:ext cx="13195175" cy="9220129"/>
          </a:xfrm>
          <a:custGeom>
            <a:avLst/>
            <a:gdLst/>
            <a:ahLst/>
            <a:cxnLst/>
            <a:rect r="r" b="b" t="t" l="l"/>
            <a:pathLst>
              <a:path h="9220129" w="13195175">
                <a:moveTo>
                  <a:pt x="0" y="0"/>
                </a:moveTo>
                <a:lnTo>
                  <a:pt x="13195176" y="0"/>
                </a:lnTo>
                <a:lnTo>
                  <a:pt x="13195176" y="9220129"/>
                </a:lnTo>
                <a:lnTo>
                  <a:pt x="0" y="9220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37343" y="3653091"/>
            <a:ext cx="24135397" cy="7713271"/>
          </a:xfrm>
          <a:custGeom>
            <a:avLst/>
            <a:gdLst/>
            <a:ahLst/>
            <a:cxnLst/>
            <a:rect r="r" b="b" t="t" l="l"/>
            <a:pathLst>
              <a:path h="7713271" w="24135397">
                <a:moveTo>
                  <a:pt x="0" y="0"/>
                </a:moveTo>
                <a:lnTo>
                  <a:pt x="24135397" y="0"/>
                </a:lnTo>
                <a:lnTo>
                  <a:pt x="24135397" y="7713270"/>
                </a:lnTo>
                <a:lnTo>
                  <a:pt x="0" y="771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0732" y="1028700"/>
            <a:ext cx="12946535" cy="9046392"/>
          </a:xfrm>
          <a:custGeom>
            <a:avLst/>
            <a:gdLst/>
            <a:ahLst/>
            <a:cxnLst/>
            <a:rect r="r" b="b" t="t" l="l"/>
            <a:pathLst>
              <a:path h="9046392" w="12946535">
                <a:moveTo>
                  <a:pt x="0" y="0"/>
                </a:moveTo>
                <a:lnTo>
                  <a:pt x="12946536" y="0"/>
                </a:lnTo>
                <a:lnTo>
                  <a:pt x="12946536" y="9046392"/>
                </a:lnTo>
                <a:lnTo>
                  <a:pt x="0" y="904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133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 Patterns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73478"/>
            <a:ext cx="15179131" cy="441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3388" spc="-21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</a:t>
            </a:r>
            <a:r>
              <a:rPr lang="en-US" sz="3388" spc="-21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Singleton Pattern in database connection</a:t>
            </a:r>
          </a:p>
          <a:p>
            <a:pPr algn="l">
              <a:lnSpc>
                <a:spcPts val="4032"/>
              </a:lnSpc>
            </a:pPr>
            <a:r>
              <a:rPr lang="en-US" sz="3388" spc="-21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Justification:</a:t>
            </a:r>
          </a:p>
          <a:p>
            <a:pPr algn="l" marL="731648" indent="-365824" lvl="1">
              <a:lnSpc>
                <a:spcPts val="4032"/>
              </a:lnSpc>
              <a:buFont typeface="Arial"/>
              <a:buChar char="•"/>
            </a:pPr>
            <a:r>
              <a:rPr lang="en-US" sz="3388" spc="-21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Where: </a:t>
            </a:r>
            <a:r>
              <a:rPr lang="en-US" sz="3388" spc="-21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DatabaseConnection.java</a:t>
            </a:r>
          </a:p>
          <a:p>
            <a:pPr algn="l" marL="731648" indent="-365824" lvl="1">
              <a:lnSpc>
                <a:spcPts val="4032"/>
              </a:lnSpc>
              <a:buFont typeface="Arial"/>
              <a:buChar char="•"/>
            </a:pPr>
            <a:r>
              <a:rPr lang="en-US" sz="3388" spc="-21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Justification:</a:t>
            </a:r>
          </a:p>
          <a:p>
            <a:pPr algn="l" marL="1463297" indent="-487766" lvl="2">
              <a:lnSpc>
                <a:spcPts val="4032"/>
              </a:lnSpc>
              <a:buFont typeface="Arial"/>
              <a:buChar char="⚬"/>
            </a:pPr>
            <a:r>
              <a:rPr lang="en-US" sz="3388" spc="-21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"The DatabaseConnection class implements the Singleton pattern by maintaining a single shared instance of the database connection. This ensures efficient resource utilization and prevents multiple conflicting connections."</a:t>
            </a:r>
          </a:p>
          <a:p>
            <a:pPr algn="l">
              <a:lnSpc>
                <a:spcPts val="2965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133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 Patterns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4522" y="3882431"/>
            <a:ext cx="15179131" cy="461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4"/>
              </a:lnSpc>
            </a:pPr>
            <a:r>
              <a:rPr lang="en-US" sz="3188" spc="-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2.Singleton Pattern in User Session</a:t>
            </a:r>
          </a:p>
          <a:p>
            <a:pPr algn="l">
              <a:lnSpc>
                <a:spcPts val="3794"/>
              </a:lnSpc>
            </a:pPr>
            <a:r>
              <a:rPr lang="en-US" sz="3188" spc="-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Justification:</a:t>
            </a:r>
          </a:p>
          <a:p>
            <a:pPr algn="l" marL="688469" indent="-344235" lvl="1">
              <a:lnSpc>
                <a:spcPts val="3794"/>
              </a:lnSpc>
              <a:buFont typeface="Arial"/>
              <a:buChar char="•"/>
            </a:pPr>
            <a:r>
              <a:rPr lang="en-US" sz="3188" spc="-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Where: User </a:t>
            </a:r>
            <a:r>
              <a:rPr lang="en-US" sz="3188" spc="-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session management across the application.</a:t>
            </a:r>
          </a:p>
          <a:p>
            <a:pPr algn="l" marL="688469" indent="-344235" lvl="1">
              <a:lnSpc>
                <a:spcPts val="3794"/>
              </a:lnSpc>
              <a:buFont typeface="Arial"/>
              <a:buChar char="•"/>
            </a:pPr>
            <a:r>
              <a:rPr lang="en-US" sz="3188" spc="-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Evidence:</a:t>
            </a:r>
          </a:p>
          <a:p>
            <a:pPr algn="l" marL="1376939" indent="-458980" lvl="2">
              <a:lnSpc>
                <a:spcPts val="3794"/>
              </a:lnSpc>
              <a:buFont typeface="Arial"/>
              <a:buChar char="⚬"/>
            </a:pPr>
            <a:r>
              <a:rPr lang="en-US" sz="3188" spc="-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If there's a single session instance used to store details about the currently logged-in user (e.g., username, role, or preferences), this is inherently a Singleton.</a:t>
            </a:r>
          </a:p>
          <a:p>
            <a:pPr algn="l" marL="1376939" indent="-458980" lvl="2">
              <a:lnSpc>
                <a:spcPts val="3794"/>
              </a:lnSpc>
              <a:buFont typeface="Arial"/>
              <a:buChar char="⚬"/>
            </a:pPr>
            <a:r>
              <a:rPr lang="en-US" sz="3188" spc="-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Check whether there’s a shared static object, a globally accessible variable, or a similar mechanism for session management.</a:t>
            </a:r>
          </a:p>
          <a:p>
            <a:pPr algn="l">
              <a:lnSpc>
                <a:spcPts val="2727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133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 Patterns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5722" y="3734605"/>
            <a:ext cx="15179131" cy="470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3489" spc="-2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3. Strategy Pattern</a:t>
            </a:r>
          </a:p>
          <a:p>
            <a:pPr algn="l">
              <a:lnSpc>
                <a:spcPts val="4153"/>
              </a:lnSpc>
            </a:pPr>
            <a:r>
              <a:rPr lang="en-US" sz="3489" spc="-2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</a:t>
            </a:r>
            <a:r>
              <a:rPr lang="en-US" sz="3489" spc="-2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:</a:t>
            </a:r>
          </a:p>
          <a:p>
            <a:pPr algn="l" marL="753489" indent="-376744" lvl="1">
              <a:lnSpc>
                <a:spcPts val="4153"/>
              </a:lnSpc>
              <a:buFont typeface="Arial"/>
              <a:buChar char="•"/>
            </a:pPr>
            <a:r>
              <a:rPr lang="en-US" b="true" sz="3489" spc="-21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Controllers in the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ui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package (e.g.,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LoginFormController.java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 marL="753489" indent="-376744" lvl="1">
              <a:lnSpc>
                <a:spcPts val="4153"/>
              </a:lnSpc>
              <a:buFont typeface="Arial"/>
              <a:buChar char="•"/>
            </a:pPr>
            <a:r>
              <a:rPr lang="en-US" b="true" sz="3489" spc="-21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Example Justification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506978" indent="-502326" lvl="2">
              <a:lnSpc>
                <a:spcPts val="4153"/>
              </a:lnSpc>
              <a:buFont typeface="Arial"/>
              <a:buChar char="⚬"/>
            </a:pP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LoginFormController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other controllers utilize the Strategy pattern to dynamically handle various user actions, such as login and logout. This separation of concerns enhances flexibility and modularity.</a:t>
            </a:r>
          </a:p>
          <a:p>
            <a:pPr algn="l">
              <a:lnSpc>
                <a:spcPts val="4153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133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 Patterns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5722" y="3734605"/>
            <a:ext cx="15179131" cy="470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3489" spc="-2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4. Observer Pattern</a:t>
            </a:r>
          </a:p>
          <a:p>
            <a:pPr algn="l">
              <a:lnSpc>
                <a:spcPts val="4153"/>
              </a:lnSpc>
            </a:pPr>
            <a:r>
              <a:rPr lang="en-US" sz="3489" spc="-2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</a:t>
            </a:r>
            <a:r>
              <a:rPr lang="en-US" sz="3489" spc="-21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:</a:t>
            </a:r>
          </a:p>
          <a:p>
            <a:pPr algn="l" marL="753489" indent="-376744" lvl="1">
              <a:lnSpc>
                <a:spcPts val="4153"/>
              </a:lnSpc>
              <a:buFont typeface="Arial"/>
              <a:buChar char="•"/>
            </a:pPr>
            <a:r>
              <a:rPr lang="en-US" b="true" sz="3489" spc="-21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Views like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IdeaTrackingView.java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business entities like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Idea.java</a:t>
            </a:r>
          </a:p>
          <a:p>
            <a:pPr algn="l" marL="753489" indent="-376744" lvl="1">
              <a:lnSpc>
                <a:spcPts val="4153"/>
              </a:lnSpc>
              <a:buFont typeface="Arial"/>
              <a:buChar char="•"/>
            </a:pPr>
            <a:r>
              <a:rPr lang="en-US" b="true" sz="3489" spc="-21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506978" indent="-502326" lvl="2">
              <a:lnSpc>
                <a:spcPts val="4153"/>
              </a:lnSpc>
              <a:buFont typeface="Arial"/>
              <a:buChar char="⚬"/>
            </a:pP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IdeaTrackingView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interacts with 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Idea</a:t>
            </a:r>
            <a:r>
              <a:rPr lang="en-US" sz="3489" spc="-21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objects in a manner consistent with the Observer pattern, where the view observes changes in the data and updates dynamically.</a:t>
            </a:r>
          </a:p>
          <a:p>
            <a:pPr algn="l">
              <a:lnSpc>
                <a:spcPts val="4153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2606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GRASP Patterns</a:t>
            </a:r>
          </a:p>
          <a:p>
            <a:pPr algn="l">
              <a:lnSpc>
                <a:spcPts val="100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5722" y="3725080"/>
            <a:ext cx="15179131" cy="403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990" spc="-18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1. Controller</a:t>
            </a:r>
          </a:p>
          <a:p>
            <a:pPr algn="l" marL="645542" indent="-322771" lvl="1">
              <a:lnSpc>
                <a:spcPts val="3558"/>
              </a:lnSpc>
              <a:buFont typeface="Arial"/>
              <a:buChar char="•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Controllers in 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ui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(e.g., 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LoginFormController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DashboardScreenController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Evidence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These classes handle user inputs and coordinate between views and the backend logic.</a:t>
            </a:r>
          </a:p>
          <a:p>
            <a:pPr algn="l" marL="1936625" indent="-484156" lvl="3">
              <a:lnSpc>
                <a:spcPts val="3558"/>
              </a:lnSpc>
              <a:buFont typeface="Arial"/>
              <a:buChar char="￭"/>
            </a:pP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"The 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LoginFormController</a:t>
            </a:r>
            <a:r>
              <a:rPr lang="en-US" sz="2990" spc="-1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adheres to the GRASP Controller pattern by managing user input, orchestrating application logic, and delegating tasks to the business layer."</a:t>
            </a:r>
          </a:p>
          <a:p>
            <a:pPr algn="l">
              <a:lnSpc>
                <a:spcPts val="355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8033" y="-1838303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8053" y="7069598"/>
            <a:ext cx="4300800" cy="4377405"/>
          </a:xfrm>
          <a:custGeom>
            <a:avLst/>
            <a:gdLst/>
            <a:ahLst/>
            <a:cxnLst/>
            <a:rect r="r" b="b" t="t" l="l"/>
            <a:pathLst>
              <a:path h="4377405" w="4300800">
                <a:moveTo>
                  <a:pt x="0" y="0"/>
                </a:moveTo>
                <a:lnTo>
                  <a:pt x="4300801" y="0"/>
                </a:lnTo>
                <a:lnTo>
                  <a:pt x="4300801" y="4377404"/>
                </a:lnTo>
                <a:lnTo>
                  <a:pt x="0" y="437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1104900"/>
            <a:ext cx="908163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4500" spc="-28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9459" y="2731830"/>
            <a:ext cx="7779194" cy="686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1.⁠ ⁠Submit New Idea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Record idea details with unique ID and initial status.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2.⁠ ⁠Review Idea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View, filter, sort ideas.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reviewer comments.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3.⁠ ⁠Approval by M-Level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Approve/disapprove pending ideas.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status to "Approved by M-Level."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4.⁠ ⁠Approval by C-Level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Review M-Level approved ideas.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status to "Approved by C-Level."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5.⁠ ⁠Track Idea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status updates and progress timeline.</a:t>
            </a:r>
          </a:p>
          <a:p>
            <a:pPr algn="l">
              <a:lnSpc>
                <a:spcPts val="301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95221" y="2731830"/>
            <a:ext cx="7779194" cy="533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6.⁠ ⁠Regulatory Compliance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Prepare and approve compliance documents.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status to "Approved Compliance."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7.⁠ ⁠Sales Plan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and generate sales plans with templates.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8.⁠ ⁠Manage Testing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test progress and results.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Approve or request retesting.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9.⁠ ⁠Product Launch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 and track launch milestones.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status to "Launch."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2606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GRASP Patterns</a:t>
            </a:r>
          </a:p>
          <a:p>
            <a:pPr algn="l">
              <a:lnSpc>
                <a:spcPts val="100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5722" y="3725080"/>
            <a:ext cx="15179131" cy="403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990" spc="-18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2. Information Expert</a:t>
            </a:r>
          </a:p>
          <a:p>
            <a:pPr algn="l" marL="645542" indent="-322771" lvl="1">
              <a:lnSpc>
                <a:spcPts val="3558"/>
              </a:lnSpc>
              <a:buFont typeface="Arial"/>
              <a:buChar char="•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Justification: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Where: Business logic classes like User.java, Idea.java, TestingData.java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Evidence: These classes encapsulate data and methods closely tied to the data they own.</a:t>
            </a:r>
          </a:p>
          <a:p>
            <a:pPr algn="l" marL="1936625" indent="-484156" lvl="3">
              <a:lnSpc>
                <a:spcPts val="3558"/>
              </a:lnSpc>
              <a:buFont typeface="Arial"/>
              <a:buChar char="￭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"The Idea class demonstrates the Information Expert pattern by encapsulating attributes like title and description and providing methods for operations directly related to its state."</a:t>
            </a:r>
          </a:p>
          <a:p>
            <a:pPr algn="l">
              <a:lnSpc>
                <a:spcPts val="3558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2606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GRASP Patterns</a:t>
            </a:r>
          </a:p>
          <a:p>
            <a:pPr algn="l">
              <a:lnSpc>
                <a:spcPts val="100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5722" y="3725080"/>
            <a:ext cx="15179131" cy="358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990" spc="-18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3. Low Coupling</a:t>
            </a:r>
          </a:p>
          <a:p>
            <a:pPr algn="l" marL="645542" indent="-322771" lvl="1">
              <a:lnSpc>
                <a:spcPts val="3558"/>
              </a:lnSpc>
              <a:buFont typeface="Arial"/>
              <a:buChar char="•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Justification: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Where: Separation between ui, bl, and db layers.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Evidence: Different layers focus on distinct responsibilities, reducing dependencies.</a:t>
            </a:r>
          </a:p>
          <a:p>
            <a:pPr algn="l" marL="1936625" indent="-484156" lvl="3">
              <a:lnSpc>
                <a:spcPts val="3558"/>
              </a:lnSpc>
              <a:buFont typeface="Arial"/>
              <a:buChar char="￭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"The code achieves low coupling by separating concerns across ui, bl, and db layers, ensuring each component can evolve independently."</a:t>
            </a:r>
          </a:p>
          <a:p>
            <a:pPr algn="l">
              <a:lnSpc>
                <a:spcPts val="3558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3974609" y="-156136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2"/>
                </a:lnTo>
                <a:lnTo>
                  <a:pt x="0" y="44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7664" y="1171575"/>
            <a:ext cx="9081636" cy="2606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9700" spc="-6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GRASP Patterns</a:t>
            </a:r>
          </a:p>
          <a:p>
            <a:pPr algn="l">
              <a:lnSpc>
                <a:spcPts val="100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5722" y="3725080"/>
            <a:ext cx="15179131" cy="313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990" spc="-18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4. High Cohesion</a:t>
            </a:r>
          </a:p>
          <a:p>
            <a:pPr algn="l" marL="645542" indent="-322771" lvl="1">
              <a:lnSpc>
                <a:spcPts val="3558"/>
              </a:lnSpc>
              <a:buFont typeface="Arial"/>
              <a:buChar char="•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Justification: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Where: Smaller classes like DatabaseSetup.java, SidebarView.java</a:t>
            </a:r>
          </a:p>
          <a:p>
            <a:pPr algn="l" marL="1291083" indent="-430361" lvl="2">
              <a:lnSpc>
                <a:spcPts val="3558"/>
              </a:lnSpc>
              <a:buFont typeface="Arial"/>
              <a:buChar char="⚬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Evidence: These classes focus on specific, well-defined tasks.</a:t>
            </a:r>
          </a:p>
          <a:p>
            <a:pPr algn="l" marL="1936625" indent="-484156" lvl="3">
              <a:lnSpc>
                <a:spcPts val="3558"/>
              </a:lnSpc>
              <a:buFont typeface="Arial"/>
              <a:buChar char="￭"/>
            </a:pPr>
            <a:r>
              <a:rPr lang="en-US" b="true" sz="2990" spc="-1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"The SidebarView class exhibits high cohesion by exclusively managing the sidebar's UI logic, making the code more readable and maintainable."</a:t>
            </a:r>
          </a:p>
          <a:p>
            <a:pPr algn="l">
              <a:lnSpc>
                <a:spcPts val="3558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95694" y="-1830861"/>
            <a:ext cx="13057128" cy="12698057"/>
          </a:xfrm>
          <a:custGeom>
            <a:avLst/>
            <a:gdLst/>
            <a:ahLst/>
            <a:cxnLst/>
            <a:rect r="r" b="b" t="t" l="l"/>
            <a:pathLst>
              <a:path h="12698057" w="13057128">
                <a:moveTo>
                  <a:pt x="0" y="0"/>
                </a:moveTo>
                <a:lnTo>
                  <a:pt x="13057128" y="0"/>
                </a:lnTo>
                <a:lnTo>
                  <a:pt x="13057128" y="12698057"/>
                </a:lnTo>
                <a:lnTo>
                  <a:pt x="0" y="1269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3065" y="2637596"/>
            <a:ext cx="8609869" cy="8229600"/>
          </a:xfrm>
          <a:custGeom>
            <a:avLst/>
            <a:gdLst/>
            <a:ahLst/>
            <a:cxnLst/>
            <a:rect r="r" b="b" t="t" l="l"/>
            <a:pathLst>
              <a:path h="8229600" w="8609869">
                <a:moveTo>
                  <a:pt x="0" y="0"/>
                </a:moveTo>
                <a:lnTo>
                  <a:pt x="8609870" y="0"/>
                </a:lnTo>
                <a:lnTo>
                  <a:pt x="86098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4153596"/>
            <a:ext cx="9081636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8033" y="-1838303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8053" y="7069598"/>
            <a:ext cx="4300800" cy="4377405"/>
          </a:xfrm>
          <a:custGeom>
            <a:avLst/>
            <a:gdLst/>
            <a:ahLst/>
            <a:cxnLst/>
            <a:rect r="r" b="b" t="t" l="l"/>
            <a:pathLst>
              <a:path h="4377405" w="4300800">
                <a:moveTo>
                  <a:pt x="0" y="0"/>
                </a:moveTo>
                <a:lnTo>
                  <a:pt x="4300801" y="0"/>
                </a:lnTo>
                <a:lnTo>
                  <a:pt x="4300801" y="4377404"/>
                </a:lnTo>
                <a:lnTo>
                  <a:pt x="0" y="437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1104900"/>
            <a:ext cx="908163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4500" spc="-28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Non- 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6196" y="2594147"/>
            <a:ext cx="7779194" cy="49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.⁠ ⁠Performance Requirements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up to 100 simultaneous users without degradation.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2.⁠ ⁠Safety Requirements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Ensures data integrity and accuracy for regulatory compliance and patient safety.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3.⁠ ⁠Security Requirements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Adheres to global data protection regulations.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Guarantees secure storage and transmission of sensitive data.</a:t>
            </a:r>
          </a:p>
          <a:p>
            <a:pPr algn="l">
              <a:lnSpc>
                <a:spcPts val="301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95221" y="2594147"/>
            <a:ext cx="7779194" cy="572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4.⁠ ⁠Software Quality Attributes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Reliability: 99.9% uptime.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Usability: Intuitive interface for users with varying technical expertise.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Maintainability: Modular, well-documented code for easy updates.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5.⁠ ⁠Business Rules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Only authorized personnel can approve ideas.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data submissions must be audited and traceable.</a:t>
            </a:r>
          </a:p>
          <a:p>
            <a:pPr algn="l">
              <a:lnSpc>
                <a:spcPts val="3013"/>
              </a:lnSpc>
            </a:pPr>
          </a:p>
          <a:p>
            <a:pPr algn="l">
              <a:lnSpc>
                <a:spcPts val="3013"/>
              </a:lnSpc>
            </a:pP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6.⁠ ⁠Operating Environment</a:t>
            </a:r>
          </a:p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Runs on standard hardware and integrates with major databases and cloud platforms for scalability.</a:t>
            </a:r>
          </a:p>
          <a:p>
            <a:pPr algn="l">
              <a:lnSpc>
                <a:spcPts val="301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8954" y="-777273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1863" y="5843206"/>
            <a:ext cx="6365263" cy="6478639"/>
          </a:xfrm>
          <a:custGeom>
            <a:avLst/>
            <a:gdLst/>
            <a:ahLst/>
            <a:cxnLst/>
            <a:rect r="r" b="b" t="t" l="l"/>
            <a:pathLst>
              <a:path h="6478639" w="6365263">
                <a:moveTo>
                  <a:pt x="0" y="0"/>
                </a:moveTo>
                <a:lnTo>
                  <a:pt x="6365263" y="0"/>
                </a:lnTo>
                <a:lnTo>
                  <a:pt x="6365263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9988" y="1937445"/>
            <a:ext cx="11908023" cy="7811523"/>
          </a:xfrm>
          <a:custGeom>
            <a:avLst/>
            <a:gdLst/>
            <a:ahLst/>
            <a:cxnLst/>
            <a:rect r="r" b="b" t="t" l="l"/>
            <a:pathLst>
              <a:path h="7811523" w="11908023">
                <a:moveTo>
                  <a:pt x="0" y="0"/>
                </a:moveTo>
                <a:lnTo>
                  <a:pt x="11908024" y="0"/>
                </a:lnTo>
                <a:lnTo>
                  <a:pt x="11908024" y="7811523"/>
                </a:lnTo>
                <a:lnTo>
                  <a:pt x="0" y="7811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963" t="-77957" r="-16090" b="-462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1849" y="629285"/>
            <a:ext cx="14124302" cy="89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0"/>
              </a:lnSpc>
            </a:pPr>
            <a:r>
              <a:rPr lang="en-US" sz="6500" spc="-4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Case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8161" y="-825496"/>
            <a:ext cx="6332801" cy="6137539"/>
          </a:xfrm>
          <a:custGeom>
            <a:avLst/>
            <a:gdLst/>
            <a:ahLst/>
            <a:cxnLst/>
            <a:rect r="r" b="b" t="t" l="l"/>
            <a:pathLst>
              <a:path h="6137539" w="6332801">
                <a:moveTo>
                  <a:pt x="0" y="0"/>
                </a:moveTo>
                <a:lnTo>
                  <a:pt x="6332800" y="0"/>
                </a:lnTo>
                <a:lnTo>
                  <a:pt x="6332800" y="6137540"/>
                </a:lnTo>
                <a:lnTo>
                  <a:pt x="0" y="613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5219" y="1028700"/>
            <a:ext cx="9761557" cy="8229600"/>
          </a:xfrm>
          <a:custGeom>
            <a:avLst/>
            <a:gdLst/>
            <a:ahLst/>
            <a:cxnLst/>
            <a:rect r="r" b="b" t="t" l="l"/>
            <a:pathLst>
              <a:path h="8229600" w="9761557">
                <a:moveTo>
                  <a:pt x="0" y="0"/>
                </a:moveTo>
                <a:lnTo>
                  <a:pt x="9761557" y="0"/>
                </a:lnTo>
                <a:lnTo>
                  <a:pt x="97615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3888" y="4686292"/>
            <a:ext cx="6944597" cy="102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500" spc="-47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6924" y="4827434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5072" y="-990792"/>
            <a:ext cx="5777535" cy="5618653"/>
          </a:xfrm>
          <a:custGeom>
            <a:avLst/>
            <a:gdLst/>
            <a:ahLst/>
            <a:cxnLst/>
            <a:rect r="r" b="b" t="t" l="l"/>
            <a:pathLst>
              <a:path h="5618653" w="5777535">
                <a:moveTo>
                  <a:pt x="0" y="0"/>
                </a:moveTo>
                <a:lnTo>
                  <a:pt x="5777536" y="0"/>
                </a:lnTo>
                <a:lnTo>
                  <a:pt x="5777536" y="5618654"/>
                </a:lnTo>
                <a:lnTo>
                  <a:pt x="0" y="561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5781" y="3561324"/>
            <a:ext cx="17193891" cy="4814290"/>
          </a:xfrm>
          <a:custGeom>
            <a:avLst/>
            <a:gdLst/>
            <a:ahLst/>
            <a:cxnLst/>
            <a:rect r="r" b="b" t="t" l="l"/>
            <a:pathLst>
              <a:path h="4814290" w="17193891">
                <a:moveTo>
                  <a:pt x="0" y="0"/>
                </a:moveTo>
                <a:lnTo>
                  <a:pt x="17193891" y="0"/>
                </a:lnTo>
                <a:lnTo>
                  <a:pt x="17193891" y="4814289"/>
                </a:lnTo>
                <a:lnTo>
                  <a:pt x="0" y="4814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05433" y="1143000"/>
            <a:ext cx="967713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500" spc="-47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Component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96809" y="741999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94457" y="-3218176"/>
            <a:ext cx="5777535" cy="5618653"/>
          </a:xfrm>
          <a:custGeom>
            <a:avLst/>
            <a:gdLst/>
            <a:ahLst/>
            <a:cxnLst/>
            <a:rect r="r" b="b" t="t" l="l"/>
            <a:pathLst>
              <a:path h="5618653" w="5777535">
                <a:moveTo>
                  <a:pt x="0" y="0"/>
                </a:moveTo>
                <a:lnTo>
                  <a:pt x="5777535" y="0"/>
                </a:lnTo>
                <a:lnTo>
                  <a:pt x="5777535" y="5618653"/>
                </a:lnTo>
                <a:lnTo>
                  <a:pt x="0" y="5618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159" y="3906157"/>
            <a:ext cx="17503843" cy="4771077"/>
          </a:xfrm>
          <a:custGeom>
            <a:avLst/>
            <a:gdLst/>
            <a:ahLst/>
            <a:cxnLst/>
            <a:rect r="r" b="b" t="t" l="l"/>
            <a:pathLst>
              <a:path h="4771077" w="17503843">
                <a:moveTo>
                  <a:pt x="0" y="0"/>
                </a:moveTo>
                <a:lnTo>
                  <a:pt x="17503843" y="0"/>
                </a:lnTo>
                <a:lnTo>
                  <a:pt x="17503843" y="4771078"/>
                </a:lnTo>
                <a:lnTo>
                  <a:pt x="0" y="477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05433" y="1371777"/>
            <a:ext cx="967713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500" spc="-47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Deployment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862" y="6070094"/>
            <a:ext cx="17290088" cy="5525624"/>
          </a:xfrm>
          <a:custGeom>
            <a:avLst/>
            <a:gdLst/>
            <a:ahLst/>
            <a:cxnLst/>
            <a:rect r="r" b="b" t="t" l="l"/>
            <a:pathLst>
              <a:path h="5525624" w="17290088">
                <a:moveTo>
                  <a:pt x="0" y="0"/>
                </a:moveTo>
                <a:lnTo>
                  <a:pt x="17290087" y="0"/>
                </a:lnTo>
                <a:lnTo>
                  <a:pt x="17290087" y="5525624"/>
                </a:lnTo>
                <a:lnTo>
                  <a:pt x="0" y="552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7712" y="643016"/>
            <a:ext cx="6295100" cy="4264930"/>
          </a:xfrm>
          <a:custGeom>
            <a:avLst/>
            <a:gdLst/>
            <a:ahLst/>
            <a:cxnLst/>
            <a:rect r="r" b="b" t="t" l="l"/>
            <a:pathLst>
              <a:path h="4264930" w="6295100">
                <a:moveTo>
                  <a:pt x="0" y="0"/>
                </a:moveTo>
                <a:lnTo>
                  <a:pt x="6295100" y="0"/>
                </a:lnTo>
                <a:lnTo>
                  <a:pt x="6295100" y="4264930"/>
                </a:lnTo>
                <a:lnTo>
                  <a:pt x="0" y="426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0613" y="5421299"/>
            <a:ext cx="4897623" cy="4389495"/>
          </a:xfrm>
          <a:custGeom>
            <a:avLst/>
            <a:gdLst/>
            <a:ahLst/>
            <a:cxnLst/>
            <a:rect r="r" b="b" t="t" l="l"/>
            <a:pathLst>
              <a:path h="4389495" w="4897623">
                <a:moveTo>
                  <a:pt x="0" y="0"/>
                </a:moveTo>
                <a:lnTo>
                  <a:pt x="4897623" y="0"/>
                </a:lnTo>
                <a:lnTo>
                  <a:pt x="4897623" y="4389494"/>
                </a:lnTo>
                <a:lnTo>
                  <a:pt x="0" y="438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15529" y="643016"/>
            <a:ext cx="4387791" cy="4618727"/>
          </a:xfrm>
          <a:custGeom>
            <a:avLst/>
            <a:gdLst/>
            <a:ahLst/>
            <a:cxnLst/>
            <a:rect r="r" b="b" t="t" l="l"/>
            <a:pathLst>
              <a:path h="4618727" w="4387791">
                <a:moveTo>
                  <a:pt x="0" y="0"/>
                </a:moveTo>
                <a:lnTo>
                  <a:pt x="4387791" y="0"/>
                </a:lnTo>
                <a:lnTo>
                  <a:pt x="4387791" y="4618727"/>
                </a:lnTo>
                <a:lnTo>
                  <a:pt x="0" y="4618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17712" y="5184687"/>
            <a:ext cx="6123513" cy="4745723"/>
          </a:xfrm>
          <a:custGeom>
            <a:avLst/>
            <a:gdLst/>
            <a:ahLst/>
            <a:cxnLst/>
            <a:rect r="r" b="b" t="t" l="l"/>
            <a:pathLst>
              <a:path h="4745723" w="6123513">
                <a:moveTo>
                  <a:pt x="0" y="0"/>
                </a:moveTo>
                <a:lnTo>
                  <a:pt x="6123513" y="0"/>
                </a:lnTo>
                <a:lnTo>
                  <a:pt x="6123513" y="4745723"/>
                </a:lnTo>
                <a:lnTo>
                  <a:pt x="0" y="4745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4827" y="4017676"/>
            <a:ext cx="6944597" cy="188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4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Sequence</a:t>
            </a:r>
          </a:p>
          <a:p>
            <a:pPr algn="l">
              <a:lnSpc>
                <a:spcPts val="7279"/>
              </a:lnSpc>
            </a:pPr>
            <a:r>
              <a:rPr lang="en-US" sz="6999" spc="-4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DAGXmUDhCV4</dc:identifier>
  <dcterms:modified xsi:type="dcterms:W3CDTF">2011-08-01T06:04:30Z</dcterms:modified>
  <cp:revision>1</cp:revision>
  <dc:title>Tech Company</dc:title>
</cp:coreProperties>
</file>